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Shape 7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fr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s://eo.ucar.edu/kids/green/cycles6.htm" TargetMode="External"/><Relationship Id="rId4" Type="http://schemas.openxmlformats.org/officeDocument/2006/relationships/hyperlink" Target="http://www.bbc.co.uk/schools/gcsebitesize/science/add_gateway_pre_2011/greenworld/recyclingrev1.shtml" TargetMode="External"/><Relationship Id="rId5" Type="http://schemas.openxmlformats.org/officeDocument/2006/relationships/hyperlink" Target="https://teeic.indianaffairs.gov/er/carbon/carboninfo/cycle/" TargetMode="External"/><Relationship Id="rId6" Type="http://schemas.openxmlformats.org/officeDocument/2006/relationships/hyperlink" Target="http://earthobservatory.nasa.gov/Features/CarbonCycle/page1.php" TargetMode="External"/><Relationship Id="rId7" Type="http://schemas.openxmlformats.org/officeDocument/2006/relationships/hyperlink" Target="http://www.windows2universe.org/earth/Water/co2_cycle.html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0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1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2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ctrTitle"/>
          </p:nvPr>
        </p:nvSpPr>
        <p:spPr>
          <a:xfrm>
            <a:off x="311708" y="78152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fr"/>
              <a:t>Carbon Cycle</a:t>
            </a:r>
          </a:p>
        </p:txBody>
      </p:sp>
      <p:sp>
        <p:nvSpPr>
          <p:cNvPr id="55" name="Shape 55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fr"/>
              <a:t>Loona and Willa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fr"/>
              <a:t>Carbon: Lithosphère</a:t>
            </a:r>
          </a:p>
        </p:txBody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fr"/>
              <a:t>Carbon is held in soil in either organic or inorganic forms</a:t>
            </a:r>
          </a:p>
          <a:p>
            <a:pPr lvl="0">
              <a:spcBef>
                <a:spcPts val="0"/>
              </a:spcBef>
              <a:buNone/>
            </a:pPr>
            <a:r>
              <a:rPr lang="fr"/>
              <a:t>Within the earth's crust carbon is stored in limestone and kerogens (made of highly compressed living matter).</a:t>
            </a:r>
          </a:p>
          <a:p>
            <a:pPr lvl="0">
              <a:spcBef>
                <a:spcPts val="0"/>
              </a:spcBef>
              <a:buNone/>
            </a:pPr>
            <a:r>
              <a:rPr lang="fr"/>
              <a:t>Once they are lithified some of the kerogens transform into crude oils or natural gases (forms of fossil fuels).</a:t>
            </a:r>
          </a:p>
          <a:p>
            <a:pPr lvl="0">
              <a:spcBef>
                <a:spcPts val="0"/>
              </a:spcBef>
              <a:buNone/>
            </a:pPr>
            <a:r>
              <a:rPr lang="fr"/>
              <a:t>These forms of carbon can remain in the earth's crust for millions of years</a:t>
            </a:r>
          </a:p>
          <a:p>
            <a:pPr lvl="0">
              <a:spcBef>
                <a:spcPts val="0"/>
              </a:spcBef>
              <a:buNone/>
            </a:pPr>
            <a:r>
              <a:rPr lang="fr"/>
              <a:t>If the rock is subducted into the earth's mantle it will melt and the CO2 it contains will be released into the earth's atmosphere through volcanic eruptions.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fr"/>
              <a:t>Human Impact </a:t>
            </a:r>
          </a:p>
        </p:txBody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fr"/>
              <a:t>Massive discharges of CO2 resulting from the human activities.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fr"/>
              <a:t>CO2 is a greenhouse gas that influences the temperature of the planet and changes the climate.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fr"/>
              <a:t>The CO2 has increased by 25% since 1800. Related to human activities: deforestation, cement production, gas combustion, O</a:t>
            </a:r>
            <a:r>
              <a:rPr lang="fr"/>
              <a:t>il and coal.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fr"/>
              <a:t>Part of this injected carbon is absorbed into the carbon cycle by "natural sinks". That increase in the greenhouse effect which will result in a rise in temperature. Many other climatic phenomena could be linked to this rise in temperature such as greater frequency of hurricane crossings, melting glaciers, rising water levels.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fr"/>
              <a:t>Citations:</a:t>
            </a:r>
          </a:p>
        </p:txBody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fr" u="sng">
                <a:solidFill>
                  <a:schemeClr val="hlink"/>
                </a:solidFill>
                <a:hlinkClick r:id="rId3"/>
              </a:rPr>
              <a:t>https://eo.ucar.edu/kids/green/cycles6.htm</a:t>
            </a:r>
          </a:p>
          <a:p>
            <a:pPr lvl="0">
              <a:spcBef>
                <a:spcPts val="0"/>
              </a:spcBef>
              <a:buNone/>
            </a:pPr>
            <a:r>
              <a:rPr lang="fr" u="sng">
                <a:solidFill>
                  <a:schemeClr val="hlink"/>
                </a:solidFill>
                <a:hlinkClick r:id="rId4"/>
              </a:rPr>
              <a:t>http://www.bbc.co.uk/schools/gcsebitesize/science/add_gateway_pre_2011/greenworld/recyclingrev1.shtml</a:t>
            </a:r>
          </a:p>
          <a:p>
            <a:pPr lvl="0">
              <a:spcBef>
                <a:spcPts val="0"/>
              </a:spcBef>
              <a:buNone/>
            </a:pPr>
            <a:r>
              <a:rPr lang="fr" u="sng">
                <a:solidFill>
                  <a:schemeClr val="hlink"/>
                </a:solidFill>
                <a:hlinkClick r:id="rId5"/>
              </a:rPr>
              <a:t>https://teeic.indianaffairs.gov/er/carbon/carboninfo/cycle/</a:t>
            </a:r>
          </a:p>
          <a:p>
            <a:pPr lvl="0">
              <a:spcBef>
                <a:spcPts val="0"/>
              </a:spcBef>
              <a:buNone/>
            </a:pPr>
            <a:r>
              <a:rPr lang="fr" u="sng">
                <a:solidFill>
                  <a:schemeClr val="hlink"/>
                </a:solidFill>
                <a:hlinkClick r:id="rId6"/>
              </a:rPr>
              <a:t>http://earthobservatory.nasa.gov/Features/CarbonCycle/page1.php</a:t>
            </a:r>
          </a:p>
          <a:p>
            <a:pPr lvl="0">
              <a:spcBef>
                <a:spcPts val="0"/>
              </a:spcBef>
              <a:buNone/>
            </a:pPr>
            <a:r>
              <a:rPr lang="fr" u="sng">
                <a:solidFill>
                  <a:schemeClr val="hlink"/>
                </a:solidFill>
                <a:hlinkClick r:id="rId7"/>
              </a:rPr>
              <a:t>http://www.windows2universe.org/earth/Water/co2_cycle.html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fr"/>
              <a:t>What is Carbon?</a:t>
            </a:r>
          </a:p>
        </p:txBody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62" name="Shape 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44075" y="2108200"/>
            <a:ext cx="3028950" cy="1504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fr"/>
              <a:t>Forms of Carbon</a:t>
            </a:r>
          </a:p>
        </p:txBody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fr"/>
              <a:t>Solid: Diamonds or coal</a:t>
            </a:r>
          </a:p>
          <a:p>
            <a:pPr indent="-228600" lvl="0" marL="457200" rtl="0">
              <a:spcBef>
                <a:spcPts val="0"/>
              </a:spcBef>
            </a:pPr>
            <a:r>
              <a:rPr lang="fr"/>
              <a:t>Liquids: Crude oil</a:t>
            </a:r>
          </a:p>
          <a:p>
            <a:pPr indent="-228600" lvl="0" marL="457200">
              <a:spcBef>
                <a:spcPts val="0"/>
              </a:spcBef>
            </a:pPr>
            <a:r>
              <a:rPr lang="fr"/>
              <a:t>Gas: Carbon Dioxide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fr"/>
              <a:t>Carbon Found in Plants</a:t>
            </a:r>
          </a:p>
        </p:txBody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fr"/>
              <a:t>Photosynthesis (captures the sun’s energy)</a:t>
            </a:r>
          </a:p>
          <a:p>
            <a:pPr indent="-228600" lvl="0" marL="457200" rtl="0">
              <a:spcBef>
                <a:spcPts val="0"/>
              </a:spcBef>
            </a:pPr>
            <a:r>
              <a:rPr lang="fr"/>
              <a:t>Take carbon dioxide and release oxygen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75" name="Shape 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59275" y="2136820"/>
            <a:ext cx="3181650" cy="26991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fr"/>
              <a:t>What Happens to the Carbon Dioxide?</a:t>
            </a:r>
          </a:p>
        </p:txBody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fr"/>
              <a:t>Converted into carbon compounds which make up the body of the plant aboveground and underground.</a:t>
            </a:r>
          </a:p>
          <a:p>
            <a:pPr indent="-228600" lvl="0" marL="457200" rtl="0">
              <a:spcBef>
                <a:spcPts val="0"/>
              </a:spcBef>
            </a:pPr>
            <a:r>
              <a:rPr lang="fr"/>
              <a:t>If the carbon is not consumed by animals it either decomposes into the soil or into the atmosphere.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fr"/>
              <a:t>Animals role with Carbon</a:t>
            </a:r>
          </a:p>
        </p:txBody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fr"/>
              <a:t>Eat the plants, giving them carbon</a:t>
            </a:r>
          </a:p>
          <a:p>
            <a:pPr indent="-228600" lvl="0" marL="457200" rtl="0">
              <a:spcBef>
                <a:spcPts val="0"/>
              </a:spcBef>
            </a:pPr>
            <a:r>
              <a:rPr lang="fr"/>
              <a:t>Breathe in the oxygen, exhale carbon dioxide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88" name="Shape 8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14331" y="1989750"/>
            <a:ext cx="3718975" cy="27856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fr"/>
              <a:t>Carbon: Biosphère</a:t>
            </a:r>
          </a:p>
        </p:txBody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fr"/>
              <a:t>All living organisms contain organic carbon.</a:t>
            </a:r>
          </a:p>
          <a:p>
            <a:pPr lvl="0">
              <a:spcBef>
                <a:spcPts val="0"/>
              </a:spcBef>
              <a:buNone/>
            </a:pPr>
            <a:r>
              <a:rPr lang="fr"/>
              <a:t>Organisms gain carbon by extracting it from CO2 through photosynthesis or consuming other organisms and receiving their carbon.</a:t>
            </a:r>
          </a:p>
          <a:p>
            <a:pPr lvl="0">
              <a:spcBef>
                <a:spcPts val="0"/>
              </a:spcBef>
              <a:buNone/>
            </a:pPr>
            <a:r>
              <a:rPr lang="fr"/>
              <a:t>Carbon remains in an organism until it decomposes sufficiently to later release carbon back into the atmosphere or lithosphere.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fr"/>
              <a:t>Carbon: Hydrosphere</a:t>
            </a:r>
          </a:p>
        </p:txBody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fr"/>
              <a:t>Extreme Storms</a:t>
            </a:r>
          </a:p>
          <a:p>
            <a:pPr lvl="0">
              <a:spcBef>
                <a:spcPts val="0"/>
              </a:spcBef>
              <a:buNone/>
            </a:pPr>
            <a:r>
              <a:rPr lang="fr"/>
              <a:t>Sediments washed into ocean </a:t>
            </a:r>
          </a:p>
          <a:p>
            <a:pPr lvl="0">
              <a:spcBef>
                <a:spcPts val="0"/>
              </a:spcBef>
              <a:buNone/>
            </a:pPr>
            <a:r>
              <a:rPr lang="fr"/>
              <a:t>De</a:t>
            </a:r>
            <a:r>
              <a:rPr lang="fr"/>
              <a:t>posited on</a:t>
            </a:r>
            <a:r>
              <a:rPr lang="fr"/>
              <a:t> carbon materials</a:t>
            </a:r>
          </a:p>
          <a:p>
            <a:pPr lvl="0">
              <a:spcBef>
                <a:spcPts val="0"/>
              </a:spcBef>
              <a:buNone/>
            </a:pPr>
            <a:r>
              <a:rPr lang="fr"/>
              <a:t>Forms limestone</a:t>
            </a:r>
          </a:p>
          <a:p>
            <a:pPr lvl="0">
              <a:spcBef>
                <a:spcPts val="0"/>
              </a:spcBef>
              <a:buNone/>
            </a:pPr>
            <a:r>
              <a:rPr lang="fr"/>
              <a:t>Limestone and seafloor carbon heats up and melts</a:t>
            </a:r>
          </a:p>
          <a:p>
            <a:pPr lvl="0">
              <a:spcBef>
                <a:spcPts val="0"/>
              </a:spcBef>
              <a:buNone/>
            </a:pPr>
            <a:r>
              <a:rPr lang="fr"/>
              <a:t>Carbon rises back up to the ocean surface</a:t>
            </a:r>
          </a:p>
          <a:p>
            <a:pPr lvl="0">
              <a:spcBef>
                <a:spcPts val="0"/>
              </a:spcBef>
              <a:buNone/>
            </a:pPr>
            <a:r>
              <a:rPr lang="fr"/>
              <a:t>Carbon dioxide released into the atmosphere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fr"/>
              <a:t>Carbon: Atmosphere</a:t>
            </a:r>
          </a:p>
        </p:txBody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fr"/>
              <a:t>Stored as methane (CH4) and carbon dioxide (CO2)</a:t>
            </a:r>
          </a:p>
          <a:p>
            <a:pPr lvl="0">
              <a:spcBef>
                <a:spcPts val="0"/>
              </a:spcBef>
              <a:buNone/>
            </a:pPr>
            <a:r>
              <a:rPr lang="fr"/>
              <a:t>CO2 is released into the atmosphere through respiration by living organisms, volcanic eruptions, weathering, and other human activity.</a:t>
            </a:r>
          </a:p>
          <a:p>
            <a:pPr lvl="0">
              <a:spcBef>
                <a:spcPts val="0"/>
              </a:spcBef>
              <a:buNone/>
            </a:pPr>
            <a:r>
              <a:rPr lang="fr"/>
              <a:t>CH4 is released through animal emissions, decomposition and burning of fossil fuels. </a:t>
            </a:r>
          </a:p>
          <a:p>
            <a:pPr lvl="0">
              <a:spcBef>
                <a:spcPts val="0"/>
              </a:spcBef>
              <a:buNone/>
            </a:pPr>
            <a:r>
              <a:rPr lang="fr"/>
              <a:t>Removed from the atmosphere by dissolution into water and photosynthesis. 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